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  <p:sldId id="281" r:id="rId9"/>
  </p:sldIdLst>
  <p:sldSz cx="9144000" cy="5143500" type="screen16x9"/>
  <p:notesSz cx="6858000" cy="9144000"/>
  <p:embeddedFontLst>
    <p:embeddedFont>
      <p:font typeface="Lato" panose="020B0604020202020204" charset="0"/>
      <p:regular r:id="rId11"/>
      <p:bold r:id="rId12"/>
      <p:italic r:id="rId13"/>
      <p:boldItalic r:id="rId14"/>
    </p:embeddedFont>
    <p:embeddedFont>
      <p:font typeface="Raleway" panose="020B060402020202020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96" y="6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356471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cb9a0b074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cb9a0b074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5116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e965474a9_3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e965474a9_3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9774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cb9a0b074_1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cb9a0b074_1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2750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6bbc6fa74c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6bbc6fa74c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686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6bbc6fa74c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6bbc6fa74c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0688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6bbc6fa74c_1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6bbc6fa74c_1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7265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6bbc6fa74c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6bbc6fa74c_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9738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6bbc6fa74c_1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6bbc6fa74c_1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8018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rgbClr val="353535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6" r:id="rId5"/>
    <p:sldLayoutId id="2147483657" r:id="rId6"/>
    <p:sldLayoutId id="2147483658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1"/>
          <p:cNvSpPr txBox="1">
            <a:spLocks noGrp="1"/>
          </p:cNvSpPr>
          <p:nvPr>
            <p:ph type="title"/>
          </p:nvPr>
        </p:nvSpPr>
        <p:spPr>
          <a:xfrm>
            <a:off x="371775" y="386900"/>
            <a:ext cx="8620500" cy="101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300">
                <a:latin typeface="Times New Roman"/>
                <a:ea typeface="Times New Roman"/>
                <a:cs typeface="Times New Roman"/>
                <a:sym typeface="Times New Roman"/>
              </a:rPr>
              <a:t>ЦЕНОВАЯ ПОЛИТИКА МАРКЕТИНГА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31"/>
          <p:cNvSpPr/>
          <p:nvPr/>
        </p:nvSpPr>
        <p:spPr>
          <a:xfrm>
            <a:off x="371775" y="1988900"/>
            <a:ext cx="2629500" cy="22449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31"/>
          <p:cNvSpPr/>
          <p:nvPr/>
        </p:nvSpPr>
        <p:spPr>
          <a:xfrm>
            <a:off x="3210432" y="1988900"/>
            <a:ext cx="2629500" cy="22449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31"/>
          <p:cNvSpPr/>
          <p:nvPr/>
        </p:nvSpPr>
        <p:spPr>
          <a:xfrm>
            <a:off x="6049089" y="1988900"/>
            <a:ext cx="2629500" cy="22449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31"/>
          <p:cNvSpPr txBox="1">
            <a:spLocks noGrp="1"/>
          </p:cNvSpPr>
          <p:nvPr>
            <p:ph type="title"/>
          </p:nvPr>
        </p:nvSpPr>
        <p:spPr>
          <a:xfrm>
            <a:off x="6125275" y="2061900"/>
            <a:ext cx="2481600" cy="200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3000" b="0" i="1">
                <a:latin typeface="Arial"/>
                <a:ea typeface="Arial"/>
                <a:cs typeface="Arial"/>
                <a:sym typeface="Arial"/>
              </a:rPr>
              <a:t>ценовые стратегии, скидки.</a:t>
            </a:r>
            <a:endParaRPr sz="3000" b="0" i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900"/>
          </a:p>
        </p:txBody>
      </p:sp>
      <p:sp>
        <p:nvSpPr>
          <p:cNvPr id="236" name="Google Shape;236;p31"/>
          <p:cNvSpPr txBox="1">
            <a:spLocks noGrp="1"/>
          </p:cNvSpPr>
          <p:nvPr>
            <p:ph type="title"/>
          </p:nvPr>
        </p:nvSpPr>
        <p:spPr>
          <a:xfrm>
            <a:off x="447975" y="2061900"/>
            <a:ext cx="2481600" cy="200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b="0" i="1">
                <a:latin typeface="Times New Roman"/>
                <a:ea typeface="Times New Roman"/>
                <a:cs typeface="Times New Roman"/>
                <a:sym typeface="Times New Roman"/>
              </a:rPr>
              <a:t>цена</a:t>
            </a:r>
            <a:endParaRPr/>
          </a:p>
        </p:txBody>
      </p:sp>
      <p:sp>
        <p:nvSpPr>
          <p:cNvPr id="237" name="Google Shape;237;p31"/>
          <p:cNvSpPr txBox="1">
            <a:spLocks noGrp="1"/>
          </p:cNvSpPr>
          <p:nvPr>
            <p:ph type="title"/>
          </p:nvPr>
        </p:nvSpPr>
        <p:spPr>
          <a:xfrm>
            <a:off x="3286625" y="2061900"/>
            <a:ext cx="2481600" cy="200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3000" b="0" i="1">
                <a:latin typeface="Times New Roman"/>
                <a:ea typeface="Times New Roman"/>
                <a:cs typeface="Times New Roman"/>
                <a:sym typeface="Times New Roman"/>
              </a:rPr>
              <a:t>методы установления базовой цены</a:t>
            </a:r>
            <a:endParaRPr sz="3000" b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2"/>
          <p:cNvSpPr txBox="1"/>
          <p:nvPr/>
        </p:nvSpPr>
        <p:spPr>
          <a:xfrm>
            <a:off x="1103075" y="477950"/>
            <a:ext cx="7126500" cy="4387500"/>
          </a:xfrm>
          <a:prstGeom prst="rect">
            <a:avLst/>
          </a:prstGeom>
          <a:gradFill>
            <a:gsLst>
              <a:gs pos="0">
                <a:srgbClr val="80CCBC"/>
              </a:gs>
              <a:gs pos="100000">
                <a:srgbClr val="41897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800" b="1" i="1">
                <a:solidFill>
                  <a:schemeClr val="lt1"/>
                </a:solidFill>
              </a:rPr>
              <a:t>Разработка стратегии ценообразования является одной из важнейших составляющих маркетинговой политики предприятия. Этот процесс не является одноразовым действием, а должен представлять собой хорошо отлаженный, постоянно действующий механизм. Данный механизм функционирует не в изолированной среде, а находится в тесной взаимосвязи с другими элементами комплекса маркетинговой среды предприятия в целом.  Решения в области ценовой политики должны быть увязаны с общей программой маркетинга предприятий, выработанной с учетом действия важнейших рыночных факторов.</a:t>
            </a:r>
            <a:endParaRPr sz="1800" b="1" i="1">
              <a:solidFill>
                <a:schemeClr val="lt1"/>
              </a:solidFill>
            </a:endParaRPr>
          </a:p>
        </p:txBody>
      </p:sp>
      <p:pic>
        <p:nvPicPr>
          <p:cNvPr id="243" name="Google Shape;24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1075"/>
            <a:ext cx="1532025" cy="153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6025" y="162725"/>
            <a:ext cx="7795824" cy="4818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3" descr="Кусок клейкой ленты, который удерживает заметку на слайде"/>
          <p:cNvPicPr preferRelativeResize="0"/>
          <p:nvPr/>
        </p:nvPicPr>
        <p:blipFill rotWithShape="1">
          <a:blip r:embed="rId4">
            <a:alphaModFix/>
          </a:blip>
          <a:srcRect l="9244" t="5926" r="2118" b="10011"/>
          <a:stretch/>
        </p:blipFill>
        <p:spPr>
          <a:xfrm rot="154828">
            <a:off x="3536000" y="147301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3"/>
          <p:cNvSpPr txBox="1"/>
          <p:nvPr/>
        </p:nvSpPr>
        <p:spPr>
          <a:xfrm>
            <a:off x="2855550" y="687397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1" name="Google Shape;251;p33"/>
          <p:cNvSpPr txBox="1">
            <a:spLocks noGrp="1"/>
          </p:cNvSpPr>
          <p:nvPr>
            <p:ph type="body" idx="4294967295"/>
          </p:nvPr>
        </p:nvSpPr>
        <p:spPr>
          <a:xfrm>
            <a:off x="1053500" y="687400"/>
            <a:ext cx="7238100" cy="16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just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Расчеты цены на основе издержек.</a:t>
            </a:r>
            <a:r>
              <a:rPr lang="ru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Данный метод заключается в начислении определенной наценки на себестоимость товара. Потребительский спрос и конкуренция не имеют решающего значения и, как правило, не учитываются.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457200" algn="just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Расчет цены на основе спроса</a:t>
            </a:r>
            <a:r>
              <a:rPr lang="ru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Данный метод основывается на тщательном и всестороннем изучении потребности покупателей, выявлении взаимозависимости между спросом и ценой. Он заключается в установлении такой оптимальной цены на товар, которая соответствует ценностной значимости товара, воспринимаемой потребителем. Ценообразование на основе спроса приобрело особое значение с распространением неценовых методов конкуренции. При этом главным в маркетинговой политике становится создание, сохранение и укрепление предпочтительного отношения потребителей к своему предложению. С помощью инструментов маркетинга создается уникальный, привлекательный образ товара для данного целевого рынка. Цена как элемент маркетинга должна соответствовать и подчеркивать ценностную значимость товара.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30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4"/>
          <p:cNvSpPr txBox="1"/>
          <p:nvPr/>
        </p:nvSpPr>
        <p:spPr>
          <a:xfrm>
            <a:off x="409000" y="656875"/>
            <a:ext cx="4449300" cy="34278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b="1" i="1">
                <a:solidFill>
                  <a:srgbClr val="CC0000"/>
                </a:solidFill>
              </a:rPr>
              <a:t>Расчет цены на основе конкуренции. Данный метод характерен для рынка, на котором сильные конкурирующие предприятия реализуют сходную продукцию. Цены устанавливаются с учетом текущих рыночных цен, издержки и спрос имеют меньшее влияние. Предприятие может назначать цену на уровне, выше или ниже уровня цен своих основных конкурентов,  в зависимости от реальных или предполагаемых различий между  собственным и конкурирующим положением.</a:t>
            </a:r>
            <a:endParaRPr b="1" i="1">
              <a:solidFill>
                <a:srgbClr val="CC0000"/>
              </a:solidFill>
            </a:endParaRPr>
          </a:p>
        </p:txBody>
      </p:sp>
      <p:pic>
        <p:nvPicPr>
          <p:cNvPr id="257" name="Google Shape;25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0700" y="152400"/>
            <a:ext cx="3980900" cy="3932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5"/>
          <p:cNvSpPr txBox="1"/>
          <p:nvPr/>
        </p:nvSpPr>
        <p:spPr>
          <a:xfrm>
            <a:off x="0" y="0"/>
            <a:ext cx="9084900" cy="50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 i="1">
              <a:solidFill>
                <a:schemeClr val="dk2"/>
              </a:solidFill>
            </a:endParaRPr>
          </a:p>
        </p:txBody>
      </p:sp>
      <p:pic>
        <p:nvPicPr>
          <p:cNvPr id="263" name="Google Shape;26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64" name="Google Shape;264;p35"/>
          <p:cNvSpPr txBox="1"/>
          <p:nvPr/>
        </p:nvSpPr>
        <p:spPr>
          <a:xfrm>
            <a:off x="322250" y="272675"/>
            <a:ext cx="8365500" cy="46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2"/>
                </a:solidFill>
              </a:rPr>
              <a:t>Стратегия "снятия сливок".</a:t>
            </a:r>
            <a:r>
              <a:rPr lang="ru">
                <a:solidFill>
                  <a:schemeClr val="dk2"/>
                </a:solidFill>
              </a:rPr>
              <a:t> </a:t>
            </a:r>
            <a:r>
              <a:rPr lang="ru" b="1" i="1">
                <a:solidFill>
                  <a:schemeClr val="dk2"/>
                </a:solidFill>
              </a:rPr>
              <a:t>Предприятие пользуется уникальностью своего предложения, устанавливая максимально возможную высокую первоначальную цену на товар, что позволяет в короткие сроки компенсировать расходы по разработке и внедрению товара на рынок. Кроме того высокая цена способствует созданию образа высокого качества товара.</a:t>
            </a:r>
            <a:endParaRPr b="1" i="1">
              <a:solidFill>
                <a:schemeClr val="dk2"/>
              </a:solidFill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b="1" i="1">
                <a:solidFill>
                  <a:schemeClr val="dk2"/>
                </a:solidFill>
              </a:rPr>
              <a:t>Данная стратегия будет иметь успех, если:</a:t>
            </a:r>
            <a:endParaRPr b="1" i="1">
              <a:solidFill>
                <a:schemeClr val="dk2"/>
              </a:solidFill>
            </a:endParaRPr>
          </a:p>
          <a:p>
            <a:pPr marL="0" lvl="0" indent="457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b="1" i="1">
                <a:solidFill>
                  <a:schemeClr val="dk2"/>
                </a:solidFill>
              </a:rPr>
              <a:t>- наблюдается достаточно высокий уровень текущего спроса на данный товар;</a:t>
            </a:r>
            <a:endParaRPr b="1" i="1">
              <a:solidFill>
                <a:schemeClr val="dk2"/>
              </a:solidFill>
            </a:endParaRPr>
          </a:p>
          <a:p>
            <a:pPr marL="0" lvl="0" indent="457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b="1" i="1">
                <a:solidFill>
                  <a:schemeClr val="dk2"/>
                </a:solidFill>
              </a:rPr>
              <a:t>- мелкосерийное производство не носит убыточный характер;</a:t>
            </a:r>
            <a:endParaRPr b="1" i="1">
              <a:solidFill>
                <a:schemeClr val="dk2"/>
              </a:solidFill>
            </a:endParaRPr>
          </a:p>
          <a:p>
            <a:pPr marL="0" lvl="0" indent="457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b="1" i="1">
                <a:solidFill>
                  <a:schemeClr val="dk2"/>
                </a:solidFill>
              </a:rPr>
              <a:t>- высокая цена не будет привлекать новых конкурентов.</a:t>
            </a:r>
            <a:endParaRPr b="1" i="1">
              <a:solidFill>
                <a:schemeClr val="dk2"/>
              </a:solidFill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b="1" i="1">
                <a:solidFill>
                  <a:schemeClr val="dk2"/>
                </a:solidFill>
              </a:rPr>
              <a:t>После насыщения  первоначального  сегмента рынка цена может быть снижена с целью привлечения  других  сегментов,  выхода  на массовый рынок и расширения общего объема сбыта. Таким образом, данная стратегия позволит снять максимально возможные финансовые "сливки" с самых разных сегментов рынка прорыва.</a:t>
            </a:r>
            <a:endParaRPr b="1" i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6"/>
          <p:cNvSpPr txBox="1"/>
          <p:nvPr/>
        </p:nvSpPr>
        <p:spPr>
          <a:xfrm>
            <a:off x="297350" y="68950"/>
            <a:ext cx="4970100" cy="49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 i="1">
                <a:solidFill>
                  <a:schemeClr val="dk2"/>
                </a:solidFill>
              </a:rPr>
              <a:t>Стратегия прочного внедрения (или проникновения) на рынок.</a:t>
            </a:r>
            <a:r>
              <a:rPr lang="ru" i="1">
                <a:solidFill>
                  <a:schemeClr val="dk2"/>
                </a:solidFill>
              </a:rPr>
              <a:t> Данная стратегия предусматривает установление относительно низкой первоначальной цены на новый продукт - цены проникновения, с целью привлечения наибольшего числа потребителей и завоевания большой доли рынка.</a:t>
            </a:r>
            <a:endParaRPr i="1">
              <a:solidFill>
                <a:schemeClr val="dk2"/>
              </a:solidFill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i="1">
                <a:solidFill>
                  <a:schemeClr val="dk2"/>
                </a:solidFill>
              </a:rPr>
              <a:t>Использование данного метода будет иметь успех, если:</a:t>
            </a:r>
            <a:endParaRPr i="1">
              <a:solidFill>
                <a:schemeClr val="dk2"/>
              </a:solidFill>
            </a:endParaRPr>
          </a:p>
          <a:p>
            <a:pPr marL="0" lvl="0" indent="457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i="1">
                <a:solidFill>
                  <a:schemeClr val="dk2"/>
                </a:solidFill>
              </a:rPr>
              <a:t>- потребители чувствительны  к цене  (спрос  достаточно эластичен);</a:t>
            </a:r>
            <a:endParaRPr i="1">
              <a:solidFill>
                <a:schemeClr val="dk2"/>
              </a:solidFill>
            </a:endParaRPr>
          </a:p>
          <a:p>
            <a:pPr marL="0" lvl="0" indent="457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i="1">
                <a:solidFill>
                  <a:schemeClr val="dk2"/>
                </a:solidFill>
              </a:rPr>
              <a:t>- низкие цены отталкивают возможных конкурентов;</a:t>
            </a:r>
            <a:endParaRPr i="1">
              <a:solidFill>
                <a:schemeClr val="dk2"/>
              </a:solidFill>
            </a:endParaRPr>
          </a:p>
          <a:p>
            <a:pPr marL="0" lvl="0" indent="457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i="1">
                <a:solidFill>
                  <a:schemeClr val="dk2"/>
                </a:solidFill>
              </a:rPr>
              <a:t>- существует значительный потребительский рынок;</a:t>
            </a:r>
            <a:endParaRPr i="1">
              <a:solidFill>
                <a:schemeClr val="dk2"/>
              </a:solidFill>
            </a:endParaRPr>
          </a:p>
          <a:p>
            <a:pPr marL="0" lvl="0" indent="457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i="1">
                <a:solidFill>
                  <a:schemeClr val="dk2"/>
                </a:solidFill>
              </a:rPr>
              <a:t>- массовое производство и реализация экономически выгодны.</a:t>
            </a:r>
            <a:endParaRPr i="1">
              <a:solidFill>
                <a:schemeClr val="dk2"/>
              </a:solidFill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2"/>
                </a:solidFill>
              </a:rPr>
              <a:t> 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270" name="Google Shape;270;p36"/>
          <p:cNvPicPr preferRelativeResize="0"/>
          <p:nvPr/>
        </p:nvPicPr>
        <p:blipFill rotWithShape="1">
          <a:blip r:embed="rId3">
            <a:alphaModFix/>
          </a:blip>
          <a:srcRect r="40500"/>
          <a:stretch/>
        </p:blipFill>
        <p:spPr>
          <a:xfrm>
            <a:off x="5267450" y="893775"/>
            <a:ext cx="3805025" cy="346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7"/>
          <p:cNvSpPr txBox="1"/>
          <p:nvPr/>
        </p:nvSpPr>
        <p:spPr>
          <a:xfrm>
            <a:off x="0" y="0"/>
            <a:ext cx="8787300" cy="49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chemeClr val="dk2"/>
                </a:solidFill>
              </a:rPr>
              <a:t>СПИСОК РЕКОМЕНДУЕМОЙ ЛИТЕРАТУРЫ</a:t>
            </a:r>
            <a:endParaRPr sz="18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 </a:t>
            </a:r>
            <a:endParaRPr>
              <a:solidFill>
                <a:schemeClr val="dk2"/>
              </a:solidFill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1. Гранецкий В.Н. Маркетинг: курс лекций. Учебное пособие. Усть-Каменогорск: ВКТУ, 1997 г.</a:t>
            </a:r>
            <a:endParaRPr>
              <a:solidFill>
                <a:schemeClr val="dk2"/>
              </a:solidFill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2. Акулич, И. Л. Маркетинг: учебник / И. Л. Акулич. – Мн. : Выща школа, 2002.</a:t>
            </a:r>
            <a:endParaRPr>
              <a:solidFill>
                <a:schemeClr val="dk2"/>
              </a:solidFill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3. Алешина, И. В. Паблик рилейшнз для менеджеров : учеб. пособие / И. В. Алешина. – М. : ГНОМ-ПРЕСС, 2003.</a:t>
            </a:r>
            <a:endParaRPr>
              <a:solidFill>
                <a:schemeClr val="dk2"/>
              </a:solidFill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4. Ансофф, И. Новая корпоративная стратегия : учеб. пособие / И. Ансофф. – СПб. : Питер, 1999.</a:t>
            </a:r>
            <a:endParaRPr>
              <a:solidFill>
                <a:schemeClr val="dk2"/>
              </a:solidFill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5. Анурин, В. Маркетинговые исследования потребительского рынка /</a:t>
            </a:r>
            <a:endParaRPr>
              <a:solidFill>
                <a:schemeClr val="dk2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В. Анурин, И. Муромкина, Е. Евтушенко. – СПб. : Питер, 2004. – 270 с.</a:t>
            </a:r>
            <a:endParaRPr>
              <a:solidFill>
                <a:schemeClr val="dk2"/>
              </a:solidFill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6. Багиев, Г. Л. Маркетинг : учебник для вузов / Г. Л. Багиев. – 3-е изд., перераб. и доп. – СПб. : Питер, 2007.</a:t>
            </a:r>
            <a:endParaRPr>
              <a:solidFill>
                <a:schemeClr val="dk2"/>
              </a:solidFill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7. Беляев, В. И. Маркетинг: основы теории и практики: учебник /</a:t>
            </a:r>
            <a:endParaRPr>
              <a:solidFill>
                <a:schemeClr val="dk2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2"/>
                </a:solidFill>
              </a:rPr>
              <a:t>В. И. Беляев. – М. : КНОРУС, 2005. – 672 с. 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0814" y="44200"/>
            <a:ext cx="918481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8"/>
          <p:cNvSpPr txBox="1"/>
          <p:nvPr/>
        </p:nvSpPr>
        <p:spPr>
          <a:xfrm>
            <a:off x="979125" y="1264175"/>
            <a:ext cx="73248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chemeClr val="dk2"/>
                </a:solidFill>
              </a:rPr>
              <a:t>Интернет-ресурсы</a:t>
            </a:r>
            <a:endParaRPr sz="1800" b="1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i="1">
                <a:solidFill>
                  <a:schemeClr val="dk2"/>
                </a:solidFill>
              </a:rPr>
              <a:t> </a:t>
            </a:r>
            <a:endParaRPr i="1">
              <a:solidFill>
                <a:schemeClr val="dk2"/>
              </a:solidFill>
            </a:endParaRPr>
          </a:p>
          <a:p>
            <a:pPr marL="457200" lvl="0" indent="-3175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AutoNum type="arabicPeriod"/>
            </a:pPr>
            <a:r>
              <a:rPr lang="ru" b="1">
                <a:solidFill>
                  <a:schemeClr val="dk2"/>
                </a:solidFill>
              </a:rPr>
              <a:t>АртМаркетинг. – Режим доступа: www.bci-marketing.aha.ru</a:t>
            </a:r>
            <a:endParaRPr b="1">
              <a:solidFill>
                <a:schemeClr val="dk2"/>
              </a:solidFill>
            </a:endParaRPr>
          </a:p>
          <a:p>
            <a:pPr marL="45720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AutoNum type="arabicPeriod"/>
            </a:pPr>
            <a:r>
              <a:rPr lang="ru" b="1">
                <a:solidFill>
                  <a:schemeClr val="dk2"/>
                </a:solidFill>
              </a:rPr>
              <a:t>Бренд-Менеджмент – Режим доступа:www.brand-management.ru</a:t>
            </a:r>
            <a:endParaRPr b="1">
              <a:solidFill>
                <a:schemeClr val="dk2"/>
              </a:solidFill>
            </a:endParaRPr>
          </a:p>
          <a:p>
            <a:pPr marL="45720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ru" b="1">
                <a:solidFill>
                  <a:schemeClr val="dk2"/>
                </a:solidFill>
              </a:rPr>
              <a:t>Дайджест-маркетинг – Режим доступа: </a:t>
            </a:r>
            <a:r>
              <a:rPr lang="ru" b="1">
                <a:solidFill>
                  <a:srgbClr val="0000FF"/>
                </a:solidFill>
              </a:rPr>
              <a:t>www.bci-marketing.aha.ru</a:t>
            </a:r>
            <a:endParaRPr b="1">
              <a:solidFill>
                <a:srgbClr val="0000FF"/>
              </a:solidFill>
            </a:endParaRPr>
          </a:p>
          <a:p>
            <a:pPr marL="45720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AutoNum type="arabicPeriod"/>
            </a:pPr>
            <a:r>
              <a:rPr lang="ru" b="1">
                <a:solidFill>
                  <a:schemeClr val="dk2"/>
                </a:solidFill>
              </a:rPr>
              <a:t>Индустрия рекламы – Режим доступа: www.ir-magazine.ru</a:t>
            </a:r>
            <a:endParaRPr b="1">
              <a:solidFill>
                <a:schemeClr val="dk2"/>
              </a:solidFill>
            </a:endParaRPr>
          </a:p>
          <a:p>
            <a:pPr marL="45720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AutoNum type="arabicPeriod"/>
            </a:pPr>
            <a:r>
              <a:rPr lang="ru" b="1">
                <a:solidFill>
                  <a:schemeClr val="dk2"/>
                </a:solidFill>
              </a:rPr>
              <a:t>Интернет-маркетинг – Режим доступа: www.internet-marketing.ru</a:t>
            </a:r>
            <a:endParaRPr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741</Words>
  <Application>Microsoft Office PowerPoint</Application>
  <PresentationFormat>Экран (16:9)</PresentationFormat>
  <Paragraphs>40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Lato</vt:lpstr>
      <vt:lpstr>Times New Roman</vt:lpstr>
      <vt:lpstr>Raleway</vt:lpstr>
      <vt:lpstr>Swiss</vt:lpstr>
      <vt:lpstr>ЦЕНОВАЯ ПОЛИТИКА МАРКЕТИНГА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ЦЕНОВАЯ ПОЛИТИКА МАРКЕТИНГА </dc:title>
  <cp:lastModifiedBy>Мадина Рахимбердинова</cp:lastModifiedBy>
  <cp:revision>1</cp:revision>
  <dcterms:modified xsi:type="dcterms:W3CDTF">2019-11-29T10:23:04Z</dcterms:modified>
</cp:coreProperties>
</file>